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</p:sldIdLst>
  <p:sldSz cx="12192000" cy="6858000"/>
  <p:notesSz cx="12192000" cy="6858000"/>
  <p:embeddedFontLst>
    <p:embeddedFont>
      <p:font typeface="Abadi" panose="020B0604020104020204" pitchFamily="34" charset="0"/>
      <p:boldItalic r:id="rId11"/>
    </p:embeddedFont>
    <p:embeddedFont>
      <p:font typeface="PT Serif" panose="020A0603040505020204" pitchFamily="18" charset="-52"/>
      <p:italic r:id="rId12"/>
    </p:embeddedFont>
  </p:embeddedFontLst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3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="0" spc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6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Удельный вес текстильной промышленности во Владимирской губернии составлял 77,4%</a:t>
            </a:r>
          </a:p>
        </c:rich>
      </c:tx>
      <c:overlay val="0"/>
      <c:spPr>
        <a:noFill/>
        <a:ln>
          <a:noFill/>
        </a:ln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1.7659999999999999E-2"/>
          <c:y val="0.18651999999999999"/>
          <c:w val="0.97001999999999999"/>
          <c:h val="0.7113300000000000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A4B-4765-993C-684C782DFEF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A4B-4765-993C-684C782DFEF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1A4B-4765-993C-684C782DFEFB}"/>
              </c:ext>
            </c:extLst>
          </c:dPt>
          <c:cat>
            <c:strRef>
              <c:f>Sheet1!$A$2:$A$4</c:f>
              <c:strCache>
                <c:ptCount val="3"/>
                <c:pt idx="0">
                  <c:v>Хлопчатобумажная</c:v>
                </c:pt>
                <c:pt idx="1">
                  <c:v>Льняная</c:v>
                </c:pt>
                <c:pt idx="2">
                  <c:v>Шелковая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0.58899999999999997</c:v>
                </c:pt>
                <c:pt idx="1">
                  <c:v>0.17199999999999999</c:v>
                </c:pt>
                <c:pt idx="2">
                  <c:v>1.3000000000000001E-2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A4B-4765-993C-684C782DF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lstStyle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="0" spc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4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Удельный вес текстильной промышленности во Владимирской области в 1925-1926 годах составлял 72,3%</a:t>
            </a:r>
            <a:endParaRPr lang="ru-RU" sz="2600" b="1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c:rich>
      </c:tx>
      <c:overlay val="0"/>
      <c:spPr>
        <a:noFill/>
        <a:ln>
          <a:noFill/>
        </a:ln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1.7659999999999999E-2"/>
          <c:y val="0.18651999999999999"/>
          <c:w val="0.97001999999999999"/>
          <c:h val="0.7113300000000000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2F5-4041-8044-ECE63E6B3F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2F5-4041-8044-ECE63E6B3F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82F5-4041-8044-ECE63E6B3F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82F5-4041-8044-ECE63E6B3F46}"/>
              </c:ext>
            </c:extLst>
          </c:dPt>
          <c:cat>
            <c:strRef>
              <c:f>Sheet1!$A$2:$A$5</c:f>
              <c:strCache>
                <c:ptCount val="4"/>
                <c:pt idx="0">
                  <c:v>Хлопчатобумажная</c:v>
                </c:pt>
                <c:pt idx="1">
                  <c:v>Льняная</c:v>
                </c:pt>
                <c:pt idx="2">
                  <c:v>Шелковая</c:v>
                </c:pt>
                <c:pt idx="3">
                  <c:v>Прочий текстиль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0.51</c:v>
                </c:pt>
                <c:pt idx="1">
                  <c:v>0.187</c:v>
                </c:pt>
                <c:pt idx="2">
                  <c:v>2.2000000000000002E-2</c:v>
                </c:pt>
                <c:pt idx="3" formatCode="0%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F5-4041-8044-ECE63E6B3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b"/>
      <c:layout>
        <c:manualLayout>
          <c:xMode val="edge"/>
          <c:yMode val="edge"/>
          <c:x val="7.9130000000000006E-2"/>
          <c:y val="0.80762"/>
          <c:w val="0.90508"/>
          <c:h val="0.19023999999999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lstStyle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FD6-4956-8D68-7AC86DE05C4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FD6-4956-8D68-7AC86DE05C42}"/>
              </c:ext>
            </c:extLst>
          </c:dPt>
          <c:cat>
            <c:strRef>
              <c:f>Sheet1!$A$2:$A$3</c:f>
              <c:strCache>
                <c:ptCount val="2"/>
                <c:pt idx="0">
                  <c:v>Стекловолокно</c:v>
                </c:pt>
                <c:pt idx="1">
                  <c:v>Льняные ткани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 formatCode="0.00%">
                  <c:v>0.71099999999999997</c:v>
                </c:pt>
                <c:pt idx="1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D6-4956-8D68-7AC86DE05C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lstStyle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 userDrawn="1"/>
        </p:nvGrpSpPr>
        <p:grpSpPr bwMode="auto">
          <a:xfrm>
            <a:off x="0" y="-4803"/>
            <a:ext cx="12192000" cy="6867606"/>
            <a:chOff x="1798015" y="-4803"/>
            <a:chExt cx="12192000" cy="6867606"/>
          </a:xfrm>
        </p:grpSpPr>
        <p:sp>
          <p:nvSpPr>
            <p:cNvPr id="10" name="Скругленный прямоугольник 9"/>
            <p:cNvSpPr/>
            <p:nvPr userDrawn="1"/>
          </p:nvSpPr>
          <p:spPr bwMode="auto">
            <a:xfrm>
              <a:off x="1798015" y="-4803"/>
              <a:ext cx="12192000" cy="686760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sp>
          <p:nvSpPr>
            <p:cNvPr id="11" name="Скругленный прямоугольник 10"/>
            <p:cNvSpPr/>
            <p:nvPr userDrawn="1"/>
          </p:nvSpPr>
          <p:spPr bwMode="auto">
            <a:xfrm>
              <a:off x="1798015" y="-4803"/>
              <a:ext cx="12192000" cy="6867606"/>
            </a:xfrm>
            <a:prstGeom prst="roundRect">
              <a:avLst>
                <a:gd name="adj" fmla="val 7497"/>
              </a:avLst>
            </a:prstGeom>
            <a:gradFill>
              <a:gsLst>
                <a:gs pos="0">
                  <a:srgbClr val="9477E6"/>
                </a:gs>
                <a:gs pos="50000">
                  <a:srgbClr val="4285F4"/>
                </a:gs>
                <a:gs pos="100000">
                  <a:srgbClr val="2DBE64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2171770" y="333489"/>
              <a:ext cx="11444490" cy="6191022"/>
            </a:xfrm>
            <a:prstGeom prst="rect">
              <a:avLst/>
            </a:prstGeom>
          </p:spPr>
        </p:pic>
      </p:grpSp>
      <p:sp>
        <p:nvSpPr>
          <p:cNvPr id="12" name="Скругленный прямоугольник 11"/>
          <p:cNvSpPr/>
          <p:nvPr userDrawn="1"/>
        </p:nvSpPr>
        <p:spPr bwMode="auto">
          <a:xfrm>
            <a:off x="371475" y="3321049"/>
            <a:ext cx="11449049" cy="2701703"/>
          </a:xfrm>
          <a:prstGeom prst="roundRect">
            <a:avLst>
              <a:gd name="adj" fmla="val 13354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1800" i="1">
              <a:solidFill>
                <a:schemeClr val="bg1"/>
              </a:solidFill>
              <a:latin typeface="PT Serif"/>
              <a:ea typeface="PT Serif"/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724760" y="4016878"/>
            <a:ext cx="10742481" cy="830997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724760" y="4939950"/>
            <a:ext cx="10742481" cy="332399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22" name="Номер слайда 21"/>
          <p:cNvSpPr>
            <a:spLocks noGrp="1"/>
          </p:cNvSpPr>
          <p:nvPr userDrawn="1"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71475" y="368300"/>
            <a:ext cx="1054894" cy="10548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 bwMode="auto">
          <a:xfrm>
            <a:off x="0" y="-4803"/>
            <a:ext cx="12192000" cy="6867606"/>
            <a:chOff x="883400" y="0"/>
            <a:chExt cx="12192000" cy="6867606"/>
          </a:xfrm>
        </p:grpSpPr>
        <p:sp>
          <p:nvSpPr>
            <p:cNvPr id="10" name="Скругленный прямоугольник 9"/>
            <p:cNvSpPr/>
            <p:nvPr userDrawn="1"/>
          </p:nvSpPr>
          <p:spPr bwMode="auto">
            <a:xfrm>
              <a:off x="883400" y="0"/>
              <a:ext cx="12192000" cy="686760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sp>
          <p:nvSpPr>
            <p:cNvPr id="11" name="Скругленный прямоугольник 10"/>
            <p:cNvSpPr/>
            <p:nvPr userDrawn="1"/>
          </p:nvSpPr>
          <p:spPr bwMode="auto">
            <a:xfrm>
              <a:off x="883400" y="0"/>
              <a:ext cx="12192000" cy="6867606"/>
            </a:xfrm>
            <a:prstGeom prst="roundRect">
              <a:avLst>
                <a:gd name="adj" fmla="val 7497"/>
              </a:avLst>
            </a:prstGeom>
            <a:solidFill>
              <a:srgbClr val="2DBE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257155" y="338292"/>
              <a:ext cx="11444490" cy="6191022"/>
            </a:xfrm>
            <a:prstGeom prst="rect">
              <a:avLst/>
            </a:prstGeom>
          </p:spPr>
        </p:pic>
      </p:grpSp>
      <p:sp>
        <p:nvSpPr>
          <p:cNvPr id="12" name="Скругленный прямоугольник 11"/>
          <p:cNvSpPr/>
          <p:nvPr userDrawn="1"/>
        </p:nvSpPr>
        <p:spPr bwMode="auto">
          <a:xfrm>
            <a:off x="371475" y="3316245"/>
            <a:ext cx="11449049" cy="2701703"/>
          </a:xfrm>
          <a:prstGeom prst="roundRect">
            <a:avLst>
              <a:gd name="adj" fmla="val 13354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1800" i="1">
              <a:solidFill>
                <a:schemeClr val="bg1"/>
              </a:solidFill>
              <a:latin typeface="PT Serif"/>
              <a:ea typeface="PT Serif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24760" y="4012074"/>
            <a:ext cx="10742481" cy="830997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724760" y="4935146"/>
            <a:ext cx="10742481" cy="332399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71475" y="368300"/>
            <a:ext cx="1054894" cy="10548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3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 bwMode="auto">
          <a:xfrm>
            <a:off x="0" y="-4803"/>
            <a:ext cx="12192000" cy="6867606"/>
            <a:chOff x="883400" y="0"/>
            <a:chExt cx="12192000" cy="6867606"/>
          </a:xfrm>
        </p:grpSpPr>
        <p:sp>
          <p:nvSpPr>
            <p:cNvPr id="10" name="Скругленный прямоугольник 9"/>
            <p:cNvSpPr/>
            <p:nvPr userDrawn="1"/>
          </p:nvSpPr>
          <p:spPr bwMode="auto">
            <a:xfrm>
              <a:off x="883400" y="0"/>
              <a:ext cx="12192000" cy="686760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sp>
          <p:nvSpPr>
            <p:cNvPr id="11" name="Скругленный прямоугольник 10"/>
            <p:cNvSpPr/>
            <p:nvPr userDrawn="1"/>
          </p:nvSpPr>
          <p:spPr bwMode="auto">
            <a:xfrm>
              <a:off x="883400" y="0"/>
              <a:ext cx="12192000" cy="6867606"/>
            </a:xfrm>
            <a:prstGeom prst="roundRect">
              <a:avLst>
                <a:gd name="adj" fmla="val 7497"/>
              </a:avLst>
            </a:prstGeom>
            <a:solidFill>
              <a:srgbClr val="4285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257155" y="338292"/>
              <a:ext cx="11444490" cy="6191022"/>
            </a:xfrm>
            <a:prstGeom prst="rect">
              <a:avLst/>
            </a:prstGeom>
          </p:spPr>
        </p:pic>
      </p:grpSp>
      <p:sp>
        <p:nvSpPr>
          <p:cNvPr id="12" name="Скругленный прямоугольник 11"/>
          <p:cNvSpPr/>
          <p:nvPr userDrawn="1"/>
        </p:nvSpPr>
        <p:spPr bwMode="auto">
          <a:xfrm>
            <a:off x="371475" y="3321049"/>
            <a:ext cx="11449049" cy="2701703"/>
          </a:xfrm>
          <a:prstGeom prst="roundRect">
            <a:avLst>
              <a:gd name="adj" fmla="val 13354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1800" i="1">
              <a:solidFill>
                <a:schemeClr val="bg1"/>
              </a:solidFill>
              <a:latin typeface="PT Serif"/>
              <a:ea typeface="PT Serif"/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724760" y="4016878"/>
            <a:ext cx="10742481" cy="830997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724760" y="4939950"/>
            <a:ext cx="10742481" cy="332399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400" i="0">
                <a:solidFill>
                  <a:schemeClr val="bg1"/>
                </a:solidFill>
                <a:latin typeface="Mulish"/>
                <a:ea typeface="PT Serif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71475" y="368300"/>
            <a:ext cx="1054894" cy="10548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2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 bwMode="auto">
          <a:xfrm>
            <a:off x="0" y="-4803"/>
            <a:ext cx="12192000" cy="6867606"/>
            <a:chOff x="0" y="-2401"/>
            <a:chExt cx="12192000" cy="6867606"/>
          </a:xfrm>
        </p:grpSpPr>
        <p:sp>
          <p:nvSpPr>
            <p:cNvPr id="10" name="Скругленный прямоугольник 9"/>
            <p:cNvSpPr/>
            <p:nvPr userDrawn="1"/>
          </p:nvSpPr>
          <p:spPr bwMode="auto">
            <a:xfrm>
              <a:off x="0" y="-2401"/>
              <a:ext cx="12192000" cy="686760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sp>
          <p:nvSpPr>
            <p:cNvPr id="11" name="Скругленный прямоугольник 10"/>
            <p:cNvSpPr/>
            <p:nvPr userDrawn="1"/>
          </p:nvSpPr>
          <p:spPr bwMode="auto">
            <a:xfrm>
              <a:off x="0" y="-2401"/>
              <a:ext cx="12192000" cy="6867606"/>
            </a:xfrm>
            <a:prstGeom prst="roundRect">
              <a:avLst>
                <a:gd name="adj" fmla="val 7497"/>
              </a:avLst>
            </a:prstGeom>
            <a:solidFill>
              <a:srgbClr val="9477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000" b="1"/>
            </a:p>
          </p:txBody>
        </p:sp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373755" y="335891"/>
              <a:ext cx="11444490" cy="6191022"/>
            </a:xfrm>
            <a:prstGeom prst="rect">
              <a:avLst/>
            </a:prstGeom>
          </p:spPr>
        </p:pic>
      </p:grpSp>
      <p:sp>
        <p:nvSpPr>
          <p:cNvPr id="12" name="Скругленный прямоугольник 11"/>
          <p:cNvSpPr/>
          <p:nvPr userDrawn="1"/>
        </p:nvSpPr>
        <p:spPr bwMode="auto">
          <a:xfrm>
            <a:off x="371475" y="3321049"/>
            <a:ext cx="11449049" cy="2701703"/>
          </a:xfrm>
          <a:prstGeom prst="roundRect">
            <a:avLst>
              <a:gd name="adj" fmla="val 13354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1800" i="1">
              <a:solidFill>
                <a:schemeClr val="bg1"/>
              </a:solidFill>
              <a:latin typeface="PT Serif"/>
              <a:ea typeface="PT Serif"/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724760" y="4016878"/>
            <a:ext cx="10742481" cy="830997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724760" y="4939950"/>
            <a:ext cx="10742481" cy="332399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71475" y="368300"/>
            <a:ext cx="1054894" cy="10548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71474" y="365125"/>
            <a:ext cx="11172825" cy="38779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71474" y="1044575"/>
            <a:ext cx="11449051" cy="4351338"/>
          </a:xfrm>
        </p:spPr>
        <p:txBody>
          <a:bodyPr lIns="0" tIns="0" rIns="0" bIns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 sz="1400" b="1"/>
            </a:lvl1pPr>
          </a:lstStyle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 bwMode="auto"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4285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/>
          </a:p>
        </p:txBody>
      </p:sp>
      <p:sp>
        <p:nvSpPr>
          <p:cNvPr id="11" name="Скругленный прямоугольник 10"/>
          <p:cNvSpPr/>
          <p:nvPr userDrawn="1"/>
        </p:nvSpPr>
        <p:spPr bwMode="auto">
          <a:xfrm>
            <a:off x="-600" y="0"/>
            <a:ext cx="12193200" cy="6858000"/>
          </a:xfrm>
          <a:prstGeom prst="roundRect">
            <a:avLst>
              <a:gd name="adj" fmla="val 74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71475" y="365125"/>
            <a:ext cx="10515600" cy="3877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11544300" y="0"/>
            <a:ext cx="647700" cy="5890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 b="1">
                <a:solidFill>
                  <a:schemeClr val="tx1"/>
                </a:solidFill>
                <a:latin typeface="Mulish"/>
              </a:defRPr>
            </a:lvl1pPr>
          </a:lstStyle>
          <a:p>
            <a:pPr>
              <a:defRPr/>
            </a:pPr>
            <a:fld id="{FA043A06-1B68-4947-A187-A47A7C4C4AD9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2800" b="1">
          <a:solidFill>
            <a:schemeClr val="tx1"/>
          </a:solidFill>
          <a:latin typeface="Mulish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Mulish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Mulish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Mulish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Mulish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Mulish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3282347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55608" y="4133360"/>
            <a:ext cx="10743811" cy="1316771"/>
          </a:xfrm>
        </p:spPr>
        <p:txBody>
          <a:bodyPr vertOverflow="overflow" horzOverflow="clip" vert="horz" wrap="square" lIns="0" tIns="0" rIns="0" bIns="0" numCol="1" spcCol="0" rtlCol="0" fromWordArt="0" anchor="ctr" anchorCtr="0" forceAA="0" compatLnSpc="0">
            <a:spAutoFit/>
          </a:bodyPr>
          <a:lstStyle/>
          <a:p>
            <a:pPr algn="ctr">
              <a:defRPr/>
            </a:pPr>
            <a:r>
              <a:rPr sz="4800" b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«Легкая промышленность Владимирской области»</a:t>
            </a:r>
            <a:endParaRPr sz="48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80584063" name="Скругленный прямоугольник 3"/>
          <p:cNvSpPr/>
          <p:nvPr/>
        </p:nvSpPr>
        <p:spPr bwMode="auto">
          <a:xfrm>
            <a:off x="9193249" y="368298"/>
            <a:ext cx="2624742" cy="1377948"/>
          </a:xfrm>
          <a:prstGeom prst="roundRect">
            <a:avLst>
              <a:gd name="adj" fmla="val 16667"/>
            </a:avLst>
          </a:prstGeom>
          <a:solidFill>
            <a:srgbClr val="F1F5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>
              <a:latin typeface="Abadi"/>
            </a:endParaRPr>
          </a:p>
        </p:txBody>
      </p:sp>
      <p:pic>
        <p:nvPicPr>
          <p:cNvPr id="833411331" name="Рисунок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44473" y="198794"/>
            <a:ext cx="1547452" cy="1547452"/>
          </a:xfrm>
          <a:prstGeom prst="rect">
            <a:avLst/>
          </a:prstGeom>
        </p:spPr>
      </p:pic>
      <p:pic>
        <p:nvPicPr>
          <p:cNvPr id="307949812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510498" y="368298"/>
            <a:ext cx="1423026" cy="144319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75399770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284609" y="628308"/>
            <a:ext cx="2442021" cy="828263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2</a:t>
            </a:fld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144499" y="873124"/>
            <a:ext cx="5813890" cy="5651499"/>
          </a:xfrm>
          <a:prstGeom prst="roundRect">
            <a:avLst>
              <a:gd name="adj" fmla="val 18746"/>
            </a:avLst>
          </a:prstGeom>
          <a:solidFill>
            <a:srgbClr val="2DB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sz="2600">
                <a:latin typeface="Times New Roman"/>
                <a:ea typeface="Times New Roman"/>
                <a:cs typeface="Times New Roman"/>
              </a:rPr>
              <a:t>Текстильный промысел на территории Владимирской губернии уходит корнями в </a:t>
            </a:r>
            <a:r>
              <a:rPr lang="en-US" sz="2600">
                <a:latin typeface="Times New Roman"/>
                <a:ea typeface="Times New Roman"/>
                <a:cs typeface="Times New Roman"/>
              </a:rPr>
              <a:t>XVI</a:t>
            </a:r>
            <a:r>
              <a:rPr sz="2600">
                <a:latin typeface="Times New Roman"/>
                <a:ea typeface="Times New Roman"/>
                <a:cs typeface="Times New Roman"/>
              </a:rPr>
              <a:t> век. Это время перехода от льняного ткачества, удовлетворяющего нужды индивидуального крестьянского хозяйства, к развитию льняного промысла. В </a:t>
            </a:r>
            <a:r>
              <a:rPr lang="en-US" sz="2600">
                <a:latin typeface="Times New Roman"/>
                <a:ea typeface="Times New Roman"/>
                <a:cs typeface="Times New Roman"/>
              </a:rPr>
              <a:t>XVII</a:t>
            </a:r>
            <a:r>
              <a:rPr sz="260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sz="2600">
                <a:latin typeface="Times New Roman"/>
                <a:ea typeface="Times New Roman"/>
                <a:cs typeface="Times New Roman"/>
              </a:rPr>
              <a:t>XVIII</a:t>
            </a:r>
            <a:r>
              <a:rPr sz="2600">
                <a:latin typeface="Times New Roman"/>
                <a:ea typeface="Times New Roman"/>
                <a:cs typeface="Times New Roman"/>
              </a:rPr>
              <a:t> веках крашенный набивной владимирский холст поставлялся на территорию Сибири и даже экспортировался в Китай.</a:t>
            </a:r>
            <a:endParaRPr sz="26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371472" y="365123"/>
            <a:ext cx="11173903" cy="384084"/>
          </a:xfrm>
        </p:spPr>
        <p:txBody>
          <a:bodyPr/>
          <a:lstStyle/>
          <a:p>
            <a:pPr algn="ctr">
              <a:defRPr/>
            </a:pPr>
            <a:r>
              <a:rPr sz="2800" b="1">
                <a:latin typeface="Times New Roman"/>
                <a:ea typeface="Times New Roman"/>
                <a:cs typeface="Times New Roman"/>
              </a:rPr>
              <a:t>Исторический аспект развития легкой промышленности</a:t>
            </a:r>
            <a:endParaRPr sz="2800"/>
          </a:p>
        </p:txBody>
      </p:sp>
      <p:sp>
        <p:nvSpPr>
          <p:cNvPr id="2100897975" name=" 2100897974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822837519" name="Рисунок 182283751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744796" y="2276872"/>
            <a:ext cx="6231265" cy="4014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0596103" name="Номер слайда 9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6C68962-2E85-0454-4001-369D90BCED6A}" type="slidenum">
              <a:rPr lang="ru-RU"/>
              <a:t>3</a:t>
            </a:fld>
            <a:endParaRPr lang="ru-RU"/>
          </a:p>
        </p:txBody>
      </p:sp>
      <p:sp>
        <p:nvSpPr>
          <p:cNvPr id="90237883" name="Скругленный прямоугольник 18"/>
          <p:cNvSpPr/>
          <p:nvPr/>
        </p:nvSpPr>
        <p:spPr bwMode="auto">
          <a:xfrm>
            <a:off x="90070" y="190499"/>
            <a:ext cx="5951518" cy="6089194"/>
          </a:xfrm>
          <a:prstGeom prst="roundRect">
            <a:avLst>
              <a:gd name="adj" fmla="val 18746"/>
            </a:avLst>
          </a:prstGeom>
          <a:solidFill>
            <a:srgbClr val="2DB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599"/>
              </a:spcAft>
              <a:defRPr/>
            </a:pPr>
            <a:r>
              <a:rPr sz="2800">
                <a:latin typeface="Times New Roman"/>
                <a:ea typeface="Times New Roman"/>
                <a:cs typeface="Times New Roman"/>
              </a:rPr>
              <a:t>Во второй половине </a:t>
            </a:r>
            <a:r>
              <a:rPr lang="en-US" sz="2800">
                <a:latin typeface="Times New Roman"/>
                <a:ea typeface="Times New Roman"/>
                <a:cs typeface="Times New Roman"/>
              </a:rPr>
              <a:t>XVIII</a:t>
            </a:r>
            <a:r>
              <a:rPr sz="2800">
                <a:latin typeface="Times New Roman"/>
                <a:ea typeface="Times New Roman"/>
                <a:cs typeface="Times New Roman"/>
              </a:rPr>
              <a:t> века во всех уездах губернии, кроме Вязниковского и Муромского, льняная промышленность была вытеснена хлопчатобумажной. Промысел был рентабелен, развивался быстро. Появились фабрики в г. Суздале, Александровском, Владимирском и Ковровском уездах.</a:t>
            </a:r>
            <a:endParaRPr sz="28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724317015" name=" 1724317014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2110230774" name=" 2110230773"/>
          <p:cNvSpPr/>
          <p:nvPr/>
        </p:nvSpPr>
        <p:spPr bwMode="auto">
          <a:xfrm>
            <a:off x="11461588" y="5591446"/>
            <a:ext cx="16542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29672278" name="Рисунок 12967227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430642" y="2348880"/>
            <a:ext cx="6595206" cy="4105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761241" name="Номер слайда 9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3AB218-A537-CA30-A734-66776D377B5C}" type="slidenum">
              <a:rPr lang="ru-RU"/>
              <a:t>4</a:t>
            </a:fld>
            <a:endParaRPr lang="ru-RU"/>
          </a:p>
        </p:txBody>
      </p:sp>
      <p:sp>
        <p:nvSpPr>
          <p:cNvPr id="1734658455" name="Скругленный прямоугольник 18"/>
          <p:cNvSpPr/>
          <p:nvPr/>
        </p:nvSpPr>
        <p:spPr bwMode="auto">
          <a:xfrm>
            <a:off x="90070" y="190499"/>
            <a:ext cx="5951518" cy="6089194"/>
          </a:xfrm>
          <a:prstGeom prst="roundRect">
            <a:avLst>
              <a:gd name="adj" fmla="val 18746"/>
            </a:avLst>
          </a:prstGeom>
          <a:solidFill>
            <a:srgbClr val="2DB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599"/>
              </a:spcAft>
              <a:defRPr/>
            </a:pPr>
            <a:r>
              <a:rPr sz="2800" dirty="0">
                <a:latin typeface="Times New Roman"/>
                <a:ea typeface="Times New Roman"/>
                <a:cs typeface="Times New Roman"/>
              </a:rPr>
              <a:t>В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дальнейшем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появление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механической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текстильной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промышленности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вытеснило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кустарей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с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этого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рынка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.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Часть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599"/>
              </a:spcAft>
              <a:defRPr/>
            </a:pPr>
            <a:r>
              <a:rPr sz="2800" dirty="0" err="1">
                <a:latin typeface="Times New Roman"/>
                <a:ea typeface="Times New Roman"/>
                <a:cs typeface="Times New Roman"/>
              </a:rPr>
              <a:t>из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них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перешло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на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другую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сырьевую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базу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.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Так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в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Киржачском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районе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Александровского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уезда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появился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центр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 err="1">
                <a:latin typeface="Times New Roman"/>
                <a:ea typeface="Times New Roman"/>
                <a:cs typeface="Times New Roman"/>
              </a:rPr>
              <a:t>шелкоткачества</a:t>
            </a:r>
            <a:r>
              <a:rPr sz="2800" dirty="0">
                <a:latin typeface="Times New Roman"/>
                <a:ea typeface="Times New Roman"/>
                <a:cs typeface="Times New Roman"/>
              </a:rPr>
              <a:t>.</a:t>
            </a:r>
            <a:endParaRPr sz="2800"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87288945" name=" 487288944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515330391" name=" 1515330390"/>
          <p:cNvSpPr/>
          <p:nvPr/>
        </p:nvSpPr>
        <p:spPr bwMode="auto">
          <a:xfrm>
            <a:off x="11461588" y="5591446"/>
            <a:ext cx="16542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279642088" name=" 1279642087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805517929" name=" 805517928"/>
          <p:cNvSpPr/>
          <p:nvPr/>
        </p:nvSpPr>
        <p:spPr bwMode="auto">
          <a:xfrm>
            <a:off x="11381985" y="5512707"/>
            <a:ext cx="15920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8471492" name=" 8471491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384917081" name="Рисунок 138491708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498678" y="1712615"/>
            <a:ext cx="6558642" cy="4567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2399488" name="Номер слайда 6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 sz="1400" b="1"/>
            </a:lvl1pPr>
          </a:lstStyle>
          <a:p>
            <a:pPr>
              <a:defRPr/>
            </a:pPr>
            <a:fld id="{7C61C16B-4A4B-E9D7-E3E4-F091590956CE}" type="slidenum">
              <a:rPr lang="ru-RU"/>
              <a:t>5</a:t>
            </a:fld>
            <a:endParaRPr lang="ru-RU"/>
          </a:p>
        </p:txBody>
      </p:sp>
      <p:sp>
        <p:nvSpPr>
          <p:cNvPr id="1177193512" name="TextBox 1177193511"/>
          <p:cNvSpPr txBox="1"/>
          <p:nvPr/>
        </p:nvSpPr>
        <p:spPr bwMode="auto">
          <a:xfrm>
            <a:off x="750238" y="294542"/>
            <a:ext cx="6228415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endParaRPr/>
          </a:p>
        </p:txBody>
      </p:sp>
      <p:graphicFrame>
        <p:nvGraphicFramePr>
          <p:cNvPr id="363328283" name="Диаграмма 363328282"/>
          <p:cNvGraphicFramePr>
            <a:graphicFrameLocks/>
          </p:cNvGraphicFramePr>
          <p:nvPr/>
        </p:nvGraphicFramePr>
        <p:xfrm>
          <a:off x="913071" y="190499"/>
          <a:ext cx="10273391" cy="5957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427349" name="Номер слайда 6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 sz="1400" b="1"/>
            </a:lvl1pPr>
          </a:lstStyle>
          <a:p>
            <a:pPr>
              <a:defRPr/>
            </a:pPr>
            <a:fld id="{52DB383C-C087-2882-A449-ECCEBDD5B81A}" type="slidenum">
              <a:rPr lang="ru-RU"/>
              <a:t>6</a:t>
            </a:fld>
            <a:endParaRPr lang="ru-RU"/>
          </a:p>
        </p:txBody>
      </p:sp>
      <p:sp>
        <p:nvSpPr>
          <p:cNvPr id="730293671" name="TextBox 730293670"/>
          <p:cNvSpPr txBox="1"/>
          <p:nvPr/>
        </p:nvSpPr>
        <p:spPr bwMode="auto">
          <a:xfrm>
            <a:off x="750238" y="294542"/>
            <a:ext cx="6228415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endParaRPr/>
          </a:p>
        </p:txBody>
      </p:sp>
      <p:graphicFrame>
        <p:nvGraphicFramePr>
          <p:cNvPr id="907499302" name="Диаграмма 907499301"/>
          <p:cNvGraphicFramePr>
            <a:graphicFrameLocks/>
          </p:cNvGraphicFramePr>
          <p:nvPr/>
        </p:nvGraphicFramePr>
        <p:xfrm>
          <a:off x="617763" y="221690"/>
          <a:ext cx="10926535" cy="6377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9378473" name="Номер слайда 9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DA9CE5F-8F41-DC03-3D4C-F1EB3A11B554}" type="slidenum">
              <a:rPr lang="ru-RU"/>
              <a:t>7</a:t>
            </a:fld>
            <a:endParaRPr lang="ru-RU"/>
          </a:p>
        </p:txBody>
      </p:sp>
      <p:sp>
        <p:nvSpPr>
          <p:cNvPr id="2015679169" name="Скругленный прямоугольник 18"/>
          <p:cNvSpPr/>
          <p:nvPr/>
        </p:nvSpPr>
        <p:spPr bwMode="auto">
          <a:xfrm>
            <a:off x="90070" y="190499"/>
            <a:ext cx="5951518" cy="6089194"/>
          </a:xfrm>
          <a:prstGeom prst="roundRect">
            <a:avLst>
              <a:gd name="adj" fmla="val 18746"/>
            </a:avLst>
          </a:prstGeom>
          <a:solidFill>
            <a:srgbClr val="2DB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599"/>
              </a:spcAft>
              <a:defRPr/>
            </a:pPr>
            <a:r>
              <a:rPr lang="ru-RU" sz="2800">
                <a:latin typeface="Times New Roman"/>
                <a:ea typeface="Times New Roman"/>
                <a:cs typeface="Times New Roman"/>
              </a:rPr>
              <a:t>Несмотря на значительное сокращение за последние годы доли легкой промышленности в структуре экономики, Владимирская область по-прежнему занимает заметное место в российском производстве по выпуску тканей из стекловолокна (71,1%) и льняных тканей (36%).</a:t>
            </a:r>
            <a:endParaRPr sz="28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5049448" name=" 135049447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896973981" name=" 1896973980"/>
          <p:cNvSpPr/>
          <p:nvPr/>
        </p:nvSpPr>
        <p:spPr bwMode="auto">
          <a:xfrm>
            <a:off x="11461588" y="5591446"/>
            <a:ext cx="16542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41757141" name=" 141757140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379360657" name=" 379360656"/>
          <p:cNvSpPr/>
          <p:nvPr/>
        </p:nvSpPr>
        <p:spPr bwMode="auto">
          <a:xfrm>
            <a:off x="11381985" y="5512707"/>
            <a:ext cx="15920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graphicFrame>
        <p:nvGraphicFramePr>
          <p:cNvPr id="736847725" name="Диаграмма 736847724"/>
          <p:cNvGraphicFramePr>
            <a:graphicFrameLocks/>
          </p:cNvGraphicFramePr>
          <p:nvPr/>
        </p:nvGraphicFramePr>
        <p:xfrm>
          <a:off x="6041589" y="1143957"/>
          <a:ext cx="6054749" cy="395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2044408" name=" 622044407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21059533">
            <a:off x="4548931" y="843649"/>
            <a:ext cx="8982010" cy="71138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71472" y="365123"/>
            <a:ext cx="11496748" cy="384084"/>
          </a:xfrm>
        </p:spPr>
        <p:txBody>
          <a:bodyPr/>
          <a:lstStyle/>
          <a:p>
            <a:pPr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«Вклад каждого важен: профессии лёгкой промышленности региона»</a:t>
            </a:r>
            <a:endParaRPr sz="28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043A06-1B68-4947-A187-A47A7C4C4AD9}" type="slidenum">
              <a:rPr lang="ru-RU"/>
              <a:t>8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371473" y="2742803"/>
            <a:ext cx="5040539" cy="27435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/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271499" y="1015998"/>
            <a:ext cx="5141054" cy="4693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defRPr/>
            </a:pPr>
            <a:r>
              <a:rPr sz="2800" b="1">
                <a:latin typeface="Times New Roman"/>
                <a:ea typeface="Times New Roman"/>
                <a:cs typeface="Times New Roman"/>
              </a:rPr>
              <a:t>Задание:</a:t>
            </a:r>
            <a:r>
              <a:rPr sz="2800"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Каждой команде выдается задача создать короткий рассказ о работнике определенной профессии легкой промышленности вашего региона. Ваша цель — описать повседневную работу сотрудника, подчеркнув важность его роли в общем деле производства товаров и влияния на региональную экономику.</a:t>
            </a:r>
            <a:endParaRPr sz="28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41243664" name=" 1041243663"/>
          <p:cNvSpPr/>
          <p:nvPr/>
        </p:nvSpPr>
        <p:spPr bwMode="auto">
          <a:xfrm>
            <a:off x="11961125" y="3974694"/>
            <a:ext cx="161439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516228043" name="Рисунок 51622804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80265" y="1931080"/>
            <a:ext cx="6280860" cy="4087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82656088" name="Рисунок 48265608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139254" y="1988840"/>
            <a:ext cx="5619005" cy="5619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7761691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927551822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ED4469F-887D-4303-C0A2-B2689CBB264F}" type="slidenum">
              <a:rPr lang="ru-RU"/>
              <a:t>9</a:t>
            </a:fld>
            <a:endParaRPr lang="ru-RU"/>
          </a:p>
        </p:txBody>
      </p:sp>
      <p:pic>
        <p:nvPicPr>
          <p:cNvPr id="1892187941" name="Рисунок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pic>
        <p:nvPicPr>
          <p:cNvPr id="845713559" name="Рисунок 84571355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3859" y="294541"/>
            <a:ext cx="4533870" cy="299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8472382" name="Рисунок 54847238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056198" y="169498"/>
            <a:ext cx="3983398" cy="3983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«Билет в будущее»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DBE64"/>
      </a:accent1>
      <a:accent2>
        <a:srgbClr val="4285F4"/>
      </a:accent2>
      <a:accent3>
        <a:srgbClr val="9477E6"/>
      </a:accent3>
      <a:accent4>
        <a:srgbClr val="00BBD6"/>
      </a:accent4>
      <a:accent5>
        <a:srgbClr val="F5675A"/>
      </a:accent5>
      <a:accent6>
        <a:srgbClr val="F1F5F9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254</Words>
  <Application>Microsoft Office PowerPoint</Application>
  <DocSecurity>0</DocSecurity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PT Serif</vt:lpstr>
      <vt:lpstr>Times New Roman</vt:lpstr>
      <vt:lpstr>Mulish</vt:lpstr>
      <vt:lpstr>Calibri</vt:lpstr>
      <vt:lpstr>Arial</vt:lpstr>
      <vt:lpstr>Abadi</vt:lpstr>
      <vt:lpstr>Тема Office</vt:lpstr>
      <vt:lpstr>«Легкая промышленность Владимирской области»</vt:lpstr>
      <vt:lpstr>Исторический аспект развития легкой промышленности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«Вклад каждого важен: профессии лёгкой промышленности региона»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7</cp:revision>
  <dcterms:created xsi:type="dcterms:W3CDTF">2025-09-09T12:47:31Z</dcterms:created>
  <dcterms:modified xsi:type="dcterms:W3CDTF">2025-10-19T16:30:54Z</dcterms:modified>
  <dc:identifier/>
  <dc:language/>
  <cp:version/>
</cp:coreProperties>
</file>